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49910" autoAdjust="0"/>
  </p:normalViewPr>
  <p:slideViewPr>
    <p:cSldViewPr snapToGrid="0">
      <p:cViewPr varScale="1">
        <p:scale>
          <a:sx n="33" d="100"/>
          <a:sy n="33" d="100"/>
        </p:scale>
        <p:origin x="2406" y="54"/>
      </p:cViewPr>
      <p:guideLst/>
    </p:cSldViewPr>
  </p:slideViewPr>
  <p:notesTextViewPr>
    <p:cViewPr>
      <p:scale>
        <a:sx n="1" d="1"/>
        <a:sy n="1" d="1"/>
      </p:scale>
      <p:origin x="0" y="0"/>
    </p:cViewPr>
  </p:notesTextViewPr>
  <p:notesViewPr>
    <p:cSldViewPr snapToGrid="0">
      <p:cViewPr varScale="1">
        <p:scale>
          <a:sx n="54" d="100"/>
          <a:sy n="54" d="100"/>
        </p:scale>
        <p:origin x="282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7 Keys to Raising Godly Children</a:t>
            </a: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April </a:t>
            </a:r>
            <a:r>
              <a:rPr lang="en-US" dirty="0" smtClean="0"/>
              <a:t>19, </a:t>
            </a:r>
            <a:r>
              <a:rPr lang="en-US" dirty="0" smtClean="0"/>
              <a:t>2015 </a:t>
            </a:r>
            <a:r>
              <a:rPr lang="en-US" dirty="0" smtClean="0"/>
              <a:t>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http://soundteaching.org</a:t>
            </a:r>
            <a:endParaRPr lang="en-US" dirty="0"/>
          </a:p>
        </p:txBody>
      </p:sp>
    </p:spTree>
    <p:extLst>
      <p:ext uri="{BB962C8B-B14F-4D97-AF65-F5344CB8AC3E}">
        <p14:creationId xmlns:p14="http://schemas.microsoft.com/office/powerpoint/2010/main" val="566813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5049A1F-3BFD-43DA-A4DE-53E6FEE0A5E2}" type="datetimeFigureOut">
              <a:rPr lang="en-US" smtClean="0"/>
              <a:t>4/19/2015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8748E3-6365-4A17-837D-6913C7E22134}" type="slidenum">
              <a:rPr lang="en-US" smtClean="0"/>
              <a:t>‹#›</a:t>
            </a:fld>
            <a:endParaRPr lang="en-US"/>
          </a:p>
        </p:txBody>
      </p:sp>
    </p:spTree>
    <p:extLst>
      <p:ext uri="{BB962C8B-B14F-4D97-AF65-F5344CB8AC3E}">
        <p14:creationId xmlns:p14="http://schemas.microsoft.com/office/powerpoint/2010/main" val="20365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April </a:t>
            </a:r>
            <a:r>
              <a:rPr lang="en-US" dirty="0" smtClean="0"/>
              <a:t>19, </a:t>
            </a:r>
            <a:r>
              <a:rPr lang="en-US" dirty="0" smtClean="0"/>
              <a:t>2015</a:t>
            </a:r>
            <a:r>
              <a:rPr lang="en-US" baseline="0" dirty="0" smtClean="0"/>
              <a:t> </a:t>
            </a:r>
            <a:r>
              <a:rPr lang="en-US" baseline="0" dirty="0" smtClean="0"/>
              <a:t>am</a:t>
            </a:r>
            <a:endParaRPr lang="en-US" dirty="0" smtClean="0"/>
          </a:p>
          <a:p>
            <a:endParaRPr lang="en-US" dirty="0" smtClean="0"/>
          </a:p>
          <a:p>
            <a:r>
              <a:rPr lang="en-US" dirty="0" smtClean="0"/>
              <a:t>It is the desire of every</a:t>
            </a:r>
            <a:r>
              <a:rPr lang="en-US" baseline="0" dirty="0" smtClean="0"/>
              <a:t> parent.  God’s word gives us great insight as to how it can be accomplished.</a:t>
            </a:r>
            <a:endParaRPr lang="en-US" dirty="0"/>
          </a:p>
        </p:txBody>
      </p:sp>
      <p:sp>
        <p:nvSpPr>
          <p:cNvPr id="4" name="Slide Number Placeholder 3"/>
          <p:cNvSpPr>
            <a:spLocks noGrp="1"/>
          </p:cNvSpPr>
          <p:nvPr>
            <p:ph type="sldNum" sz="quarter" idx="10"/>
          </p:nvPr>
        </p:nvSpPr>
        <p:spPr/>
        <p:txBody>
          <a:bodyPr/>
          <a:lstStyle/>
          <a:p>
            <a:fld id="{ED8748E3-6365-4A17-837D-6913C7E22134}" type="slidenum">
              <a:rPr lang="en-US" smtClean="0"/>
              <a:t>1</a:t>
            </a:fld>
            <a:endParaRPr lang="en-US"/>
          </a:p>
        </p:txBody>
      </p:sp>
    </p:spTree>
    <p:extLst>
      <p:ext uri="{BB962C8B-B14F-4D97-AF65-F5344CB8AC3E}">
        <p14:creationId xmlns:p14="http://schemas.microsoft.com/office/powerpoint/2010/main" val="137524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a:t>
            </a:r>
          </a:p>
          <a:p>
            <a:pPr marL="640594" lvl="1" indent="-174708">
              <a:buFont typeface="Arial" panose="020B0604020202020204" pitchFamily="34" charset="0"/>
              <a:buChar char="•"/>
            </a:pPr>
            <a:r>
              <a:rPr lang="en-US" b="1" dirty="0" smtClean="0"/>
              <a:t>Genesis 18:19 </a:t>
            </a:r>
            <a:r>
              <a:rPr lang="en-US" dirty="0" smtClean="0"/>
              <a:t>(Lord speaking of Abraham, in raising his children…)</a:t>
            </a:r>
          </a:p>
          <a:p>
            <a:r>
              <a:rPr lang="en-US" dirty="0" smtClean="0"/>
              <a:t>“For I have known him, </a:t>
            </a:r>
            <a:r>
              <a:rPr lang="en-US" u="sng" dirty="0" smtClean="0"/>
              <a:t>in order that he may command his children and his household after him, that they keep the way of the </a:t>
            </a:r>
            <a:r>
              <a:rPr lang="en-US" u="sng" cap="small" dirty="0" smtClean="0">
                <a:effectLst/>
              </a:rPr>
              <a:t>Lord</a:t>
            </a:r>
            <a:r>
              <a:rPr lang="en-US" u="sng" dirty="0" smtClean="0"/>
              <a:t>, to do righteousness and justice</a:t>
            </a:r>
            <a:r>
              <a:rPr lang="en-US" dirty="0" smtClean="0"/>
              <a:t>, that the </a:t>
            </a:r>
            <a:r>
              <a:rPr lang="en-US" cap="small" dirty="0" smtClean="0">
                <a:effectLst/>
              </a:rPr>
              <a:t>Lord</a:t>
            </a:r>
            <a:r>
              <a:rPr lang="en-US" dirty="0" smtClean="0"/>
              <a:t> may bring to Abraham what He has spoken to him.”</a:t>
            </a:r>
          </a:p>
          <a:p>
            <a:pPr marL="640594" lvl="1" indent="-174708">
              <a:buFont typeface="Arial" panose="020B0604020202020204" pitchFamily="34" charset="0"/>
              <a:buChar char="•"/>
            </a:pPr>
            <a:r>
              <a:rPr lang="en-US" dirty="0" smtClean="0"/>
              <a:t>Education,</a:t>
            </a:r>
            <a:r>
              <a:rPr lang="en-US" baseline="0" dirty="0" smtClean="0"/>
              <a:t> riches, citizenship all good, but not the purpose!</a:t>
            </a:r>
          </a:p>
          <a:p>
            <a:pPr marL="640594" lvl="1" indent="-174708">
              <a:buFont typeface="Arial" panose="020B0604020202020204" pitchFamily="34" charset="0"/>
              <a:buChar char="•"/>
            </a:pPr>
            <a:r>
              <a:rPr lang="en-US" baseline="0" dirty="0" smtClean="0"/>
              <a:t>KEEP THE WAY OF THE LORD!</a:t>
            </a:r>
          </a:p>
        </p:txBody>
      </p:sp>
      <p:sp>
        <p:nvSpPr>
          <p:cNvPr id="4" name="Slide Number Placeholder 3"/>
          <p:cNvSpPr>
            <a:spLocks noGrp="1"/>
          </p:cNvSpPr>
          <p:nvPr>
            <p:ph type="sldNum" sz="quarter" idx="10"/>
          </p:nvPr>
        </p:nvSpPr>
        <p:spPr/>
        <p:txBody>
          <a:bodyPr/>
          <a:lstStyle/>
          <a:p>
            <a:fld id="{ED8748E3-6365-4A17-837D-6913C7E22134}" type="slidenum">
              <a:rPr lang="en-US" smtClean="0"/>
              <a:t>2</a:t>
            </a:fld>
            <a:endParaRPr lang="en-US"/>
          </a:p>
        </p:txBody>
      </p:sp>
    </p:spTree>
    <p:extLst>
      <p:ext uri="{BB962C8B-B14F-4D97-AF65-F5344CB8AC3E}">
        <p14:creationId xmlns:p14="http://schemas.microsoft.com/office/powerpoint/2010/main" val="386149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Planning</a:t>
            </a:r>
          </a:p>
          <a:p>
            <a:pPr marL="640594" lvl="1" indent="-174708">
              <a:buFont typeface="Arial" panose="020B0604020202020204" pitchFamily="34" charset="0"/>
              <a:buChar char="•"/>
            </a:pPr>
            <a:r>
              <a:rPr lang="en-US" b="1" dirty="0" smtClean="0"/>
              <a:t>Proverbs</a:t>
            </a:r>
            <a:r>
              <a:rPr lang="en-US" b="1" baseline="0" dirty="0" smtClean="0"/>
              <a:t> 14:22, </a:t>
            </a:r>
            <a:r>
              <a:rPr lang="en-US" i="1" baseline="0" dirty="0" smtClean="0"/>
              <a:t>“</a:t>
            </a:r>
            <a:r>
              <a:rPr lang="en-US" i="1" dirty="0" smtClean="0"/>
              <a:t>Do they not go astray who devise evil? But mercy and truth belong to those who devise good.”</a:t>
            </a:r>
          </a:p>
          <a:p>
            <a:pPr marL="640594" lvl="1" indent="-174708">
              <a:buFont typeface="Arial" panose="020B0604020202020204" pitchFamily="34" charset="0"/>
              <a:buChar char="•"/>
            </a:pPr>
            <a:r>
              <a:rPr lang="en-US" dirty="0" smtClean="0"/>
              <a:t>Raising godly children will not happen by chance.  We</a:t>
            </a:r>
            <a:r>
              <a:rPr lang="en-US" baseline="0" dirty="0" smtClean="0"/>
              <a:t> must devise, or plan to instruct them in righteousness!</a:t>
            </a:r>
          </a:p>
          <a:p>
            <a:pPr marL="640594" lvl="1" indent="-174708">
              <a:buFont typeface="Arial" panose="020B0604020202020204" pitchFamily="34" charset="0"/>
              <a:buChar char="•"/>
            </a:pPr>
            <a:r>
              <a:rPr lang="en-US" baseline="0" dirty="0" smtClean="0"/>
              <a:t>(Avoidance of evil and temptation… instruction and discipline in what is right).</a:t>
            </a:r>
          </a:p>
        </p:txBody>
      </p:sp>
      <p:sp>
        <p:nvSpPr>
          <p:cNvPr id="4" name="Slide Number Placeholder 3"/>
          <p:cNvSpPr>
            <a:spLocks noGrp="1"/>
          </p:cNvSpPr>
          <p:nvPr>
            <p:ph type="sldNum" sz="quarter" idx="10"/>
          </p:nvPr>
        </p:nvSpPr>
        <p:spPr/>
        <p:txBody>
          <a:bodyPr/>
          <a:lstStyle/>
          <a:p>
            <a:fld id="{ED8748E3-6365-4A17-837D-6913C7E22134}" type="slidenum">
              <a:rPr lang="en-US" smtClean="0"/>
              <a:t>3</a:t>
            </a:fld>
            <a:endParaRPr lang="en-US"/>
          </a:p>
        </p:txBody>
      </p:sp>
    </p:spTree>
    <p:extLst>
      <p:ext uri="{BB962C8B-B14F-4D97-AF65-F5344CB8AC3E}">
        <p14:creationId xmlns:p14="http://schemas.microsoft.com/office/powerpoint/2010/main" val="110805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Love</a:t>
            </a:r>
          </a:p>
          <a:p>
            <a:pPr marL="640594" lvl="1" indent="-174708">
              <a:buFont typeface="Arial" panose="020B0604020202020204" pitchFamily="34" charset="0"/>
              <a:buChar char="•"/>
            </a:pPr>
            <a:r>
              <a:rPr lang="en-US" b="1" dirty="0" smtClean="0"/>
              <a:t>Titus 2:4-5, </a:t>
            </a:r>
            <a:r>
              <a:rPr lang="en-US" baseline="0" dirty="0" smtClean="0"/>
              <a:t>(Older women teach younger women</a:t>
            </a:r>
            <a:r>
              <a:rPr lang="en-US" i="1" baseline="0" dirty="0" smtClean="0"/>
              <a:t>), “</a:t>
            </a:r>
            <a:r>
              <a:rPr lang="en-US" i="1" dirty="0" smtClean="0"/>
              <a:t>that they admonish the young women to love their husbands, to love their children, </a:t>
            </a:r>
            <a:r>
              <a:rPr lang="en-US" i="1" baseline="30000" dirty="0" smtClean="0"/>
              <a:t>5 </a:t>
            </a:r>
            <a:r>
              <a:rPr lang="en-US" i="1" dirty="0" smtClean="0"/>
              <a:t>to be discreet, chaste, homemakers, good, obedient to their own husbands, that the word of God may not be blasphemed.”</a:t>
            </a:r>
          </a:p>
          <a:p>
            <a:pPr marL="640594" lvl="1" indent="-174708">
              <a:buFont typeface="Arial" panose="020B0604020202020204" pitchFamily="34" charset="0"/>
              <a:buChar char="•"/>
            </a:pPr>
            <a:r>
              <a:rPr lang="en-US" i="0" dirty="0" smtClean="0"/>
              <a:t>This</a:t>
            </a:r>
            <a:r>
              <a:rPr lang="en-US" i="0" baseline="0" dirty="0" smtClean="0"/>
              <a:t> kind of love can and should be taught…</a:t>
            </a:r>
          </a:p>
          <a:p>
            <a:pPr marL="1106481" lvl="2" indent="-174708">
              <a:buFont typeface="Arial" panose="020B0604020202020204" pitchFamily="34" charset="0"/>
              <a:buChar char="•"/>
            </a:pPr>
            <a:r>
              <a:rPr lang="en-US" i="0" baseline="0" dirty="0" smtClean="0"/>
              <a:t>Love of spouse (staying together, giving stability in the home</a:t>
            </a:r>
            <a:r>
              <a:rPr lang="en-US" i="0" baseline="0" dirty="0" smtClean="0"/>
              <a:t>). (</a:t>
            </a:r>
            <a:r>
              <a:rPr lang="en-US" i="0" baseline="0" dirty="0" err="1" smtClean="0"/>
              <a:t>philandros</a:t>
            </a:r>
            <a:r>
              <a:rPr lang="en-US" i="0" baseline="0" dirty="0" smtClean="0"/>
              <a:t>) affection toward husband</a:t>
            </a:r>
            <a:endParaRPr lang="en-US" i="0" baseline="0" dirty="0" smtClean="0"/>
          </a:p>
          <a:p>
            <a:pPr marL="1106481" lvl="2" indent="-174708">
              <a:buFont typeface="Arial" panose="020B0604020202020204" pitchFamily="34" charset="0"/>
              <a:buChar char="•"/>
            </a:pPr>
            <a:r>
              <a:rPr lang="en-US" i="0" baseline="0" dirty="0" smtClean="0"/>
              <a:t>Affection and love shown toward the children</a:t>
            </a:r>
            <a:r>
              <a:rPr lang="en-US" i="0" baseline="0" dirty="0" smtClean="0"/>
              <a:t>! (</a:t>
            </a:r>
            <a:r>
              <a:rPr lang="en-US" i="0" baseline="0" dirty="0" err="1" smtClean="0"/>
              <a:t>philoteknos</a:t>
            </a:r>
            <a:r>
              <a:rPr lang="en-US" i="0" baseline="0" dirty="0" smtClean="0"/>
              <a:t>) affection toward children, </a:t>
            </a:r>
            <a:r>
              <a:rPr lang="en-US" i="0" baseline="0" smtClean="0"/>
              <a:t>maternal feelings</a:t>
            </a:r>
            <a:endParaRPr lang="en-US" i="0" baseline="0" dirty="0" smtClean="0"/>
          </a:p>
          <a:p>
            <a:pPr marL="1106481" lvl="2" indent="-174708">
              <a:buFont typeface="Arial" panose="020B0604020202020204" pitchFamily="34" charset="0"/>
              <a:buChar char="•"/>
            </a:pPr>
            <a:endParaRPr lang="en-US" i="0" baseline="0" dirty="0" smtClean="0"/>
          </a:p>
          <a:p>
            <a:endParaRPr lang="en-US" i="0" dirty="0"/>
          </a:p>
        </p:txBody>
      </p:sp>
      <p:sp>
        <p:nvSpPr>
          <p:cNvPr id="4" name="Slide Number Placeholder 3"/>
          <p:cNvSpPr>
            <a:spLocks noGrp="1"/>
          </p:cNvSpPr>
          <p:nvPr>
            <p:ph type="sldNum" sz="quarter" idx="10"/>
          </p:nvPr>
        </p:nvSpPr>
        <p:spPr/>
        <p:txBody>
          <a:bodyPr/>
          <a:lstStyle/>
          <a:p>
            <a:fld id="{ED8748E3-6365-4A17-837D-6913C7E22134}" type="slidenum">
              <a:rPr lang="en-US" smtClean="0"/>
              <a:t>4</a:t>
            </a:fld>
            <a:endParaRPr lang="en-US"/>
          </a:p>
        </p:txBody>
      </p:sp>
    </p:spTree>
    <p:extLst>
      <p:ext uri="{BB962C8B-B14F-4D97-AF65-F5344CB8AC3E}">
        <p14:creationId xmlns:p14="http://schemas.microsoft.com/office/powerpoint/2010/main" val="318559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0" dirty="0" smtClean="0"/>
              <a:t>Instruction</a:t>
            </a:r>
          </a:p>
          <a:p>
            <a:pPr marL="640594" lvl="1" indent="-174708">
              <a:buFont typeface="Arial" panose="020B0604020202020204" pitchFamily="34" charset="0"/>
              <a:buChar char="•"/>
            </a:pPr>
            <a:r>
              <a:rPr lang="en-US" b="1" dirty="0" smtClean="0"/>
              <a:t>(Deuteronomy 6:6-9), </a:t>
            </a:r>
            <a:r>
              <a:rPr lang="en-US" i="1" dirty="0" smtClean="0"/>
              <a:t>“And these words which I command you today shall be in your heart. </a:t>
            </a:r>
            <a:r>
              <a:rPr lang="en-US" i="1" baseline="30000" dirty="0" smtClean="0"/>
              <a:t>7 </a:t>
            </a:r>
            <a:r>
              <a:rPr lang="en-US" i="1" dirty="0" smtClean="0"/>
              <a:t>You shall teach them diligently to your children, and shall talk of them when you sit in your house, when you walk by the way, when you lie down, and when you rise up. </a:t>
            </a:r>
            <a:r>
              <a:rPr lang="en-US" i="1" baseline="30000" dirty="0" smtClean="0"/>
              <a:t>8 </a:t>
            </a:r>
            <a:r>
              <a:rPr lang="en-US" i="1" dirty="0" smtClean="0"/>
              <a:t>You shall bind them as a sign on your hand, and they shall be as frontlets between your eyes. </a:t>
            </a:r>
            <a:r>
              <a:rPr lang="en-US" i="1" baseline="30000" dirty="0" smtClean="0"/>
              <a:t>9 </a:t>
            </a:r>
            <a:r>
              <a:rPr lang="en-US" i="1" dirty="0" smtClean="0"/>
              <a:t>You shall write them on the doorposts of your house and on your gates.”</a:t>
            </a:r>
          </a:p>
          <a:p>
            <a:pPr marL="640594" lvl="1" indent="-174708">
              <a:buFont typeface="Arial" panose="020B0604020202020204" pitchFamily="34" charset="0"/>
              <a:buChar char="•"/>
            </a:pPr>
            <a:r>
              <a:rPr lang="en-US" i="0" dirty="0" smtClean="0"/>
              <a:t>Instruct by teaching AND example.  Start</a:t>
            </a:r>
            <a:r>
              <a:rPr lang="en-US" i="0" baseline="0" dirty="0" smtClean="0"/>
              <a:t> early!</a:t>
            </a:r>
          </a:p>
          <a:p>
            <a:pPr marL="640594" lvl="1" indent="-174708">
              <a:buFont typeface="Arial" panose="020B0604020202020204" pitchFamily="34" charset="0"/>
              <a:buChar char="•"/>
            </a:pPr>
            <a:r>
              <a:rPr lang="en-US" i="0" baseline="0" dirty="0" smtClean="0"/>
              <a:t>Regular attendance to church and Bible study.  Home devotionals</a:t>
            </a:r>
          </a:p>
          <a:p>
            <a:pPr marL="640594" lvl="1" indent="-174708">
              <a:buFont typeface="Arial" panose="020B0604020202020204" pitchFamily="34" charset="0"/>
              <a:buChar char="•"/>
            </a:pPr>
            <a:endParaRPr lang="en-US" i="0" baseline="0" dirty="0" smtClean="0"/>
          </a:p>
        </p:txBody>
      </p:sp>
      <p:sp>
        <p:nvSpPr>
          <p:cNvPr id="4" name="Slide Number Placeholder 3"/>
          <p:cNvSpPr>
            <a:spLocks noGrp="1"/>
          </p:cNvSpPr>
          <p:nvPr>
            <p:ph type="sldNum" sz="quarter" idx="10"/>
          </p:nvPr>
        </p:nvSpPr>
        <p:spPr/>
        <p:txBody>
          <a:bodyPr/>
          <a:lstStyle/>
          <a:p>
            <a:fld id="{ED8748E3-6365-4A17-837D-6913C7E22134}" type="slidenum">
              <a:rPr lang="en-US" smtClean="0"/>
              <a:t>5</a:t>
            </a:fld>
            <a:endParaRPr lang="en-US"/>
          </a:p>
        </p:txBody>
      </p:sp>
    </p:spTree>
    <p:extLst>
      <p:ext uri="{BB962C8B-B14F-4D97-AF65-F5344CB8AC3E}">
        <p14:creationId xmlns:p14="http://schemas.microsoft.com/office/powerpoint/2010/main" val="3367991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0" dirty="0" smtClean="0"/>
              <a:t>Authority</a:t>
            </a:r>
          </a:p>
          <a:p>
            <a:pPr marL="640594" lvl="1" indent="-174708">
              <a:buFont typeface="Arial" panose="020B0604020202020204" pitchFamily="34" charset="0"/>
              <a:buChar char="•"/>
            </a:pPr>
            <a:r>
              <a:rPr lang="en-US" b="1" i="0" baseline="0" dirty="0" smtClean="0"/>
              <a:t>(Ephesians 6:1-3), </a:t>
            </a:r>
            <a:r>
              <a:rPr lang="en-US" i="1" baseline="0" dirty="0" smtClean="0"/>
              <a:t>“</a:t>
            </a:r>
            <a:r>
              <a:rPr lang="en-US" i="1" dirty="0" smtClean="0"/>
              <a:t>Children, obey your parents in the Lord, for this is right. </a:t>
            </a:r>
            <a:r>
              <a:rPr lang="en-US" i="1" baseline="30000" dirty="0" smtClean="0"/>
              <a:t>2 </a:t>
            </a:r>
            <a:r>
              <a:rPr lang="en-US" i="1" dirty="0" smtClean="0"/>
              <a:t>“Honor your father and mother,” which is the first commandment with promise: </a:t>
            </a:r>
            <a:r>
              <a:rPr lang="en-US" i="1" baseline="30000" dirty="0" smtClean="0"/>
              <a:t>3 </a:t>
            </a:r>
            <a:r>
              <a:rPr lang="en-US" i="1" dirty="0" smtClean="0"/>
              <a:t>“that it may be well with you and you may live long on the earth.”</a:t>
            </a:r>
          </a:p>
          <a:p>
            <a:pPr marL="640594" lvl="1" indent="-174708">
              <a:buFont typeface="Arial" panose="020B0604020202020204" pitchFamily="34" charset="0"/>
              <a:buChar char="•"/>
            </a:pPr>
            <a:r>
              <a:rPr lang="en-US" b="1" i="0" dirty="0" smtClean="0"/>
              <a:t>(Proverbs 1:8-9), </a:t>
            </a:r>
            <a:r>
              <a:rPr lang="en-US" i="1" dirty="0" smtClean="0"/>
              <a:t>“My son, hear the instruction of your father, And do not forsake the law of your mother; </a:t>
            </a:r>
            <a:r>
              <a:rPr lang="en-US" i="1" baseline="30000" dirty="0" smtClean="0"/>
              <a:t>9 </a:t>
            </a:r>
            <a:r>
              <a:rPr lang="en-US" i="1" dirty="0" smtClean="0"/>
              <a:t>For they will be a graceful ornament on your head,</a:t>
            </a:r>
            <a:br>
              <a:rPr lang="en-US" i="1" dirty="0" smtClean="0"/>
            </a:br>
            <a:r>
              <a:rPr lang="en-US" i="1" dirty="0" smtClean="0"/>
              <a:t>And chains about your neck.”</a:t>
            </a:r>
          </a:p>
        </p:txBody>
      </p:sp>
      <p:sp>
        <p:nvSpPr>
          <p:cNvPr id="4" name="Slide Number Placeholder 3"/>
          <p:cNvSpPr>
            <a:spLocks noGrp="1"/>
          </p:cNvSpPr>
          <p:nvPr>
            <p:ph type="sldNum" sz="quarter" idx="10"/>
          </p:nvPr>
        </p:nvSpPr>
        <p:spPr/>
        <p:txBody>
          <a:bodyPr/>
          <a:lstStyle/>
          <a:p>
            <a:fld id="{ED8748E3-6365-4A17-837D-6913C7E22134}" type="slidenum">
              <a:rPr lang="en-US" smtClean="0"/>
              <a:t>6</a:t>
            </a:fld>
            <a:endParaRPr lang="en-US"/>
          </a:p>
        </p:txBody>
      </p:sp>
    </p:spTree>
    <p:extLst>
      <p:ext uri="{BB962C8B-B14F-4D97-AF65-F5344CB8AC3E}">
        <p14:creationId xmlns:p14="http://schemas.microsoft.com/office/powerpoint/2010/main" val="2161289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Motivation</a:t>
            </a:r>
          </a:p>
          <a:p>
            <a:pPr marL="640594" lvl="1" indent="-174708">
              <a:buFont typeface="Arial" panose="020B0604020202020204" pitchFamily="34" charset="0"/>
              <a:buChar char="•"/>
            </a:pPr>
            <a:r>
              <a:rPr lang="en-US" b="1" i="0" dirty="0" smtClean="0"/>
              <a:t>(Proverbs 13:24), </a:t>
            </a:r>
            <a:r>
              <a:rPr lang="en-US" i="1" dirty="0" smtClean="0"/>
              <a:t>“He who spares his rod hates his son, But he who loves him disciplines him promptly.”</a:t>
            </a:r>
            <a:endParaRPr lang="en-US" i="0" dirty="0" smtClean="0"/>
          </a:p>
          <a:p>
            <a:pPr marL="640594" lvl="1" indent="-174708">
              <a:buFont typeface="Arial" panose="020B0604020202020204" pitchFamily="34" charset="0"/>
              <a:buChar char="•"/>
            </a:pPr>
            <a:r>
              <a:rPr lang="en-US" i="0" dirty="0" smtClean="0"/>
              <a:t>Both discipline (chastening), and reward!</a:t>
            </a:r>
          </a:p>
          <a:p>
            <a:pPr marL="640594" lvl="1" indent="-174708">
              <a:buFont typeface="Arial" panose="020B0604020202020204" pitchFamily="34" charset="0"/>
              <a:buChar char="•"/>
            </a:pPr>
            <a:r>
              <a:rPr lang="en-US" b="1" i="0" dirty="0" smtClean="0"/>
              <a:t>(Proverbs</a:t>
            </a:r>
            <a:r>
              <a:rPr lang="en-US" b="1" i="0" baseline="0" dirty="0" smtClean="0"/>
              <a:t> 27:2), </a:t>
            </a:r>
            <a:r>
              <a:rPr lang="en-US" i="1" baseline="0" dirty="0" smtClean="0"/>
              <a:t>“</a:t>
            </a:r>
            <a:r>
              <a:rPr lang="en-US" i="1" dirty="0" smtClean="0"/>
              <a:t>Let another man praise you, and not your own mouth; A stranger, and not your own lips.”</a:t>
            </a:r>
          </a:p>
          <a:p>
            <a:pPr marL="640594" lvl="1" indent="-174708">
              <a:buFont typeface="Arial" panose="020B0604020202020204" pitchFamily="34" charset="0"/>
              <a:buChar char="•"/>
            </a:pPr>
            <a:r>
              <a:rPr lang="en-US" i="0" dirty="0" smtClean="0"/>
              <a:t>Praise is beneficial to the heart!</a:t>
            </a:r>
          </a:p>
        </p:txBody>
      </p:sp>
      <p:sp>
        <p:nvSpPr>
          <p:cNvPr id="4" name="Slide Number Placeholder 3"/>
          <p:cNvSpPr>
            <a:spLocks noGrp="1"/>
          </p:cNvSpPr>
          <p:nvPr>
            <p:ph type="sldNum" sz="quarter" idx="10"/>
          </p:nvPr>
        </p:nvSpPr>
        <p:spPr/>
        <p:txBody>
          <a:bodyPr/>
          <a:lstStyle/>
          <a:p>
            <a:fld id="{ED8748E3-6365-4A17-837D-6913C7E22134}" type="slidenum">
              <a:rPr lang="en-US" smtClean="0"/>
              <a:t>7</a:t>
            </a:fld>
            <a:endParaRPr lang="en-US"/>
          </a:p>
        </p:txBody>
      </p:sp>
    </p:spTree>
    <p:extLst>
      <p:ext uri="{BB962C8B-B14F-4D97-AF65-F5344CB8AC3E}">
        <p14:creationId xmlns:p14="http://schemas.microsoft.com/office/powerpoint/2010/main" val="71686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Consistency (steadfast adherence</a:t>
            </a:r>
            <a:r>
              <a:rPr lang="en-US" b="1" i="0" baseline="0" dirty="0" smtClean="0"/>
              <a:t> to the same principles)</a:t>
            </a:r>
            <a:endParaRPr lang="en-US" b="1" i="0" dirty="0" smtClean="0"/>
          </a:p>
          <a:p>
            <a:pPr marL="640594" lvl="1" indent="-174708">
              <a:buFont typeface="Arial" panose="020B0604020202020204" pitchFamily="34" charset="0"/>
              <a:buChar char="•"/>
            </a:pPr>
            <a:r>
              <a:rPr lang="en-US" i="0" dirty="0" smtClean="0"/>
              <a:t>Example</a:t>
            </a:r>
            <a:r>
              <a:rPr lang="en-US" i="0" baseline="0" dirty="0" smtClean="0"/>
              <a:t> of Isaac and </a:t>
            </a:r>
            <a:r>
              <a:rPr lang="en-US" i="0" baseline="0" dirty="0" err="1" smtClean="0"/>
              <a:t>Rebekkah’s</a:t>
            </a:r>
            <a:r>
              <a:rPr lang="en-US" i="0" baseline="0" dirty="0" smtClean="0"/>
              <a:t> treatment of Jacob and Esau shows the foolishness of inconsistency in the raising of children. (Gen. 27) Strife between brothers was the result.</a:t>
            </a:r>
          </a:p>
          <a:p>
            <a:pPr marL="640594" lvl="1" indent="-174708">
              <a:buFont typeface="Arial" panose="020B0604020202020204" pitchFamily="34" charset="0"/>
              <a:buChar char="•"/>
            </a:pPr>
            <a:r>
              <a:rPr lang="en-US" i="0" baseline="0" dirty="0" smtClean="0"/>
              <a:t>(Ephesians 6:4), </a:t>
            </a:r>
            <a:r>
              <a:rPr lang="en-US" i="1" baseline="0" dirty="0" smtClean="0"/>
              <a:t>“</a:t>
            </a:r>
            <a:r>
              <a:rPr lang="en-US" i="1" dirty="0" smtClean="0"/>
              <a:t>And you, fathers, </a:t>
            </a:r>
            <a:r>
              <a:rPr lang="en-US" i="1" u="sng" dirty="0" smtClean="0"/>
              <a:t>do not provoke your children to wrath</a:t>
            </a:r>
            <a:r>
              <a:rPr lang="en-US" i="1" dirty="0" smtClean="0"/>
              <a:t>, but bring them up in the training and admonition of the Lord.”</a:t>
            </a:r>
          </a:p>
          <a:p>
            <a:pPr marL="640594" lvl="1" indent="-174708">
              <a:buFont typeface="Arial" panose="020B0604020202020204" pitchFamily="34" charset="0"/>
              <a:buChar char="•"/>
            </a:pPr>
            <a:r>
              <a:rPr lang="en-US" i="0" dirty="0" smtClean="0"/>
              <a:t>Inconsistency</a:t>
            </a:r>
            <a:r>
              <a:rPr lang="en-US" i="0" baseline="0" dirty="0" smtClean="0"/>
              <a:t> breeds frustration and resentment…</a:t>
            </a:r>
            <a:endParaRPr lang="en-US" i="0" dirty="0"/>
          </a:p>
        </p:txBody>
      </p:sp>
      <p:sp>
        <p:nvSpPr>
          <p:cNvPr id="4" name="Slide Number Placeholder 3"/>
          <p:cNvSpPr>
            <a:spLocks noGrp="1"/>
          </p:cNvSpPr>
          <p:nvPr>
            <p:ph type="sldNum" sz="quarter" idx="10"/>
          </p:nvPr>
        </p:nvSpPr>
        <p:spPr/>
        <p:txBody>
          <a:bodyPr/>
          <a:lstStyle/>
          <a:p>
            <a:fld id="{ED8748E3-6365-4A17-837D-6913C7E22134}" type="slidenum">
              <a:rPr lang="en-US" smtClean="0"/>
              <a:t>8</a:t>
            </a:fld>
            <a:endParaRPr lang="en-US"/>
          </a:p>
        </p:txBody>
      </p:sp>
    </p:spTree>
    <p:extLst>
      <p:ext uri="{BB962C8B-B14F-4D97-AF65-F5344CB8AC3E}">
        <p14:creationId xmlns:p14="http://schemas.microsoft.com/office/powerpoint/2010/main" val="692237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April 12, 2015</a:t>
            </a:r>
            <a:r>
              <a:rPr lang="en-US" baseline="0" dirty="0" smtClean="0"/>
              <a:t> pm</a:t>
            </a:r>
            <a:endParaRPr lang="en-US" dirty="0" smtClean="0"/>
          </a:p>
          <a:p>
            <a:endParaRPr lang="en-US" dirty="0" smtClean="0"/>
          </a:p>
          <a:p>
            <a:r>
              <a:rPr lang="en-US" dirty="0" smtClean="0"/>
              <a:t>It is the desire of every</a:t>
            </a:r>
            <a:r>
              <a:rPr lang="en-US" baseline="0" dirty="0" smtClean="0"/>
              <a:t> parent.  God’s word gives us great insight as to how it can be accomplished.</a:t>
            </a:r>
            <a:endParaRPr lang="en-US" dirty="0"/>
          </a:p>
        </p:txBody>
      </p:sp>
      <p:sp>
        <p:nvSpPr>
          <p:cNvPr id="4" name="Slide Number Placeholder 3"/>
          <p:cNvSpPr>
            <a:spLocks noGrp="1"/>
          </p:cNvSpPr>
          <p:nvPr>
            <p:ph type="sldNum" sz="quarter" idx="10"/>
          </p:nvPr>
        </p:nvSpPr>
        <p:spPr/>
        <p:txBody>
          <a:bodyPr/>
          <a:lstStyle/>
          <a:p>
            <a:fld id="{ED8748E3-6365-4A17-837D-6913C7E22134}" type="slidenum">
              <a:rPr lang="en-US" smtClean="0"/>
              <a:t>9</a:t>
            </a:fld>
            <a:endParaRPr lang="en-US"/>
          </a:p>
        </p:txBody>
      </p:sp>
    </p:spTree>
    <p:extLst>
      <p:ext uri="{BB962C8B-B14F-4D97-AF65-F5344CB8AC3E}">
        <p14:creationId xmlns:p14="http://schemas.microsoft.com/office/powerpoint/2010/main" val="93722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35768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80141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24034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12890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F89610-1C7F-45B4-9912-7319721C8C46}"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14129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F89610-1C7F-45B4-9912-7319721C8C46}"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01966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F89610-1C7F-45B4-9912-7319721C8C46}"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66288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F89610-1C7F-45B4-9912-7319721C8C46}"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65027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89610-1C7F-45B4-9912-7319721C8C46}" type="datetimeFigureOut">
              <a:rPr lang="en-US" smtClean="0"/>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4796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62575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85746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89610-1C7F-45B4-9912-7319721C8C46}" type="datetimeFigureOut">
              <a:rPr lang="en-US" smtClean="0"/>
              <a:t>4/19/2015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21621-917F-4F31-9922-5FD4C6128ED0}" type="slidenum">
              <a:rPr lang="en-US" smtClean="0"/>
              <a:t>‹#›</a:t>
            </a:fld>
            <a:endParaRPr lang="en-US"/>
          </a:p>
        </p:txBody>
      </p:sp>
    </p:spTree>
    <p:extLst>
      <p:ext uri="{BB962C8B-B14F-4D97-AF65-F5344CB8AC3E}">
        <p14:creationId xmlns:p14="http://schemas.microsoft.com/office/powerpoint/2010/main" val="365802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77490" cy="6858000"/>
          </a:xfrm>
          <a:prstGeom prst="rect">
            <a:avLst/>
          </a:prstGeom>
        </p:spPr>
      </p:pic>
      <p:sp>
        <p:nvSpPr>
          <p:cNvPr id="2" name="Title 1"/>
          <p:cNvSpPr>
            <a:spLocks noGrp="1"/>
          </p:cNvSpPr>
          <p:nvPr>
            <p:ph type="ctrTitle"/>
          </p:nvPr>
        </p:nvSpPr>
        <p:spPr>
          <a:xfrm>
            <a:off x="2282975" y="766481"/>
            <a:ext cx="6494929" cy="1936657"/>
          </a:xfrm>
        </p:spPr>
        <p:txBody>
          <a:bodyPr/>
          <a:lstStyle/>
          <a:p>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Subtitle 2"/>
          <p:cNvSpPr>
            <a:spLocks noGrp="1"/>
          </p:cNvSpPr>
          <p:nvPr>
            <p:ph type="subTitle" idx="1"/>
          </p:nvPr>
        </p:nvSpPr>
        <p:spPr>
          <a:xfrm>
            <a:off x="3032985" y="3173506"/>
            <a:ext cx="4994910" cy="2630768"/>
          </a:xfrm>
        </p:spPr>
        <p:txBody>
          <a:bodyPr>
            <a:normAutofit/>
          </a:bodyPr>
          <a:lstStyle/>
          <a:p>
            <a:pPr indent="349250" algn="l"/>
            <a:r>
              <a:rPr lang="en-US" sz="3200" dirty="0" smtClean="0"/>
              <a:t>“</a:t>
            </a:r>
            <a:r>
              <a:rPr lang="en-US" sz="3200" dirty="0"/>
              <a:t>Train up a child in the way he should go</a:t>
            </a:r>
            <a:r>
              <a:rPr lang="en-US" sz="3200" dirty="0" smtClean="0"/>
              <a:t>, And </a:t>
            </a:r>
            <a:r>
              <a:rPr lang="en-US" sz="3200" dirty="0"/>
              <a:t>when he is old he will not depart from it</a:t>
            </a:r>
            <a:r>
              <a:rPr lang="en-US" sz="3200" dirty="0" smtClean="0"/>
              <a:t>.</a:t>
            </a:r>
          </a:p>
          <a:p>
            <a:pPr algn="r"/>
            <a:r>
              <a:rPr lang="en-US" sz="3200" dirty="0" smtClean="0"/>
              <a:t>(Proverbs 22:6)</a:t>
            </a:r>
            <a:endParaRPr lang="en-US" sz="3200" dirty="0"/>
          </a:p>
        </p:txBody>
      </p:sp>
    </p:spTree>
    <p:extLst>
      <p:ext uri="{BB962C8B-B14F-4D97-AF65-F5344CB8AC3E}">
        <p14:creationId xmlns:p14="http://schemas.microsoft.com/office/powerpoint/2010/main" val="89601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49915"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16440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p:txBody>
      </p:sp>
    </p:spTree>
    <p:extLst>
      <p:ext uri="{BB962C8B-B14F-4D97-AF65-F5344CB8AC3E}">
        <p14:creationId xmlns:p14="http://schemas.microsoft.com/office/powerpoint/2010/main" val="135944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16440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p:txBody>
      </p:sp>
    </p:spTree>
    <p:extLst>
      <p:ext uri="{BB962C8B-B14F-4D97-AF65-F5344CB8AC3E}">
        <p14:creationId xmlns:p14="http://schemas.microsoft.com/office/powerpoint/2010/main" val="340712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p:txBody>
      </p:sp>
    </p:spTree>
    <p:extLst>
      <p:ext uri="{BB962C8B-B14F-4D97-AF65-F5344CB8AC3E}">
        <p14:creationId xmlns:p14="http://schemas.microsoft.com/office/powerpoint/2010/main" val="172471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p:txBody>
      </p:sp>
    </p:spTree>
    <p:extLst>
      <p:ext uri="{BB962C8B-B14F-4D97-AF65-F5344CB8AC3E}">
        <p14:creationId xmlns:p14="http://schemas.microsoft.com/office/powerpoint/2010/main" val="168515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p:txBody>
      </p:sp>
    </p:spTree>
    <p:extLst>
      <p:ext uri="{BB962C8B-B14F-4D97-AF65-F5344CB8AC3E}">
        <p14:creationId xmlns:p14="http://schemas.microsoft.com/office/powerpoint/2010/main" val="164002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a:p>
            <a:pPr marL="742950" indent="-742950">
              <a:buFont typeface="+mj-lt"/>
              <a:buAutoNum type="arabicPeriod"/>
            </a:pPr>
            <a:r>
              <a:rPr lang="en-US" sz="4000" b="1" dirty="0" smtClean="0"/>
              <a:t>Motivation</a:t>
            </a:r>
            <a:r>
              <a:rPr lang="en-US" sz="4000" dirty="0" smtClean="0"/>
              <a:t> (Proverbs 13:24)</a:t>
            </a:r>
          </a:p>
        </p:txBody>
      </p:sp>
    </p:spTree>
    <p:extLst>
      <p:ext uri="{BB962C8B-B14F-4D97-AF65-F5344CB8AC3E}">
        <p14:creationId xmlns:p14="http://schemas.microsoft.com/office/powerpoint/2010/main" val="197072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a:p>
            <a:pPr marL="742950" indent="-742950">
              <a:buFont typeface="+mj-lt"/>
              <a:buAutoNum type="arabicPeriod"/>
            </a:pPr>
            <a:r>
              <a:rPr lang="en-US" sz="4000" b="1" dirty="0" smtClean="0"/>
              <a:t>Motivation</a:t>
            </a:r>
            <a:r>
              <a:rPr lang="en-US" sz="4000" dirty="0" smtClean="0"/>
              <a:t> (Proverbs 13:24)</a:t>
            </a:r>
          </a:p>
          <a:p>
            <a:pPr marL="742950" indent="-742950">
              <a:buFont typeface="+mj-lt"/>
              <a:buAutoNum type="arabicPeriod"/>
            </a:pPr>
            <a:r>
              <a:rPr lang="en-US" sz="4000" b="1" dirty="0" smtClean="0"/>
              <a:t>Consistency </a:t>
            </a:r>
            <a:r>
              <a:rPr lang="en-US" sz="4000" dirty="0" smtClean="0"/>
              <a:t>(Ephesians 6:4)</a:t>
            </a:r>
            <a:endParaRPr lang="en-US" sz="4000" dirty="0"/>
          </a:p>
        </p:txBody>
      </p:sp>
    </p:spTree>
    <p:extLst>
      <p:ext uri="{BB962C8B-B14F-4D97-AF65-F5344CB8AC3E}">
        <p14:creationId xmlns:p14="http://schemas.microsoft.com/office/powerpoint/2010/main" val="57130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77490" cy="6858000"/>
          </a:xfrm>
          <a:prstGeom prst="rect">
            <a:avLst/>
          </a:prstGeom>
        </p:spPr>
      </p:pic>
      <p:sp>
        <p:nvSpPr>
          <p:cNvPr id="2" name="Title 1"/>
          <p:cNvSpPr>
            <a:spLocks noGrp="1"/>
          </p:cNvSpPr>
          <p:nvPr>
            <p:ph type="ctrTitle"/>
          </p:nvPr>
        </p:nvSpPr>
        <p:spPr>
          <a:xfrm>
            <a:off x="2282975" y="511300"/>
            <a:ext cx="6494929" cy="1360031"/>
          </a:xfrm>
        </p:spPr>
        <p:txBody>
          <a:bodyPr/>
          <a:lstStyle/>
          <a:p>
            <a:r>
              <a:rPr lang="en-US" dirty="0" smtClean="0">
                <a:latin typeface="Bernard MT Condensed" panose="02050806060905020404" pitchFamily="18" charset="0"/>
              </a:rPr>
              <a:t>Conclusion</a:t>
            </a:r>
            <a:endParaRPr lang="en-US" dirty="0">
              <a:latin typeface="Bernard MT Condensed" panose="02050806060905020404" pitchFamily="18" charset="0"/>
            </a:endParaRPr>
          </a:p>
        </p:txBody>
      </p:sp>
      <p:sp>
        <p:nvSpPr>
          <p:cNvPr id="3" name="Subtitle 2"/>
          <p:cNvSpPr>
            <a:spLocks noGrp="1"/>
          </p:cNvSpPr>
          <p:nvPr>
            <p:ph type="subTitle" idx="1"/>
          </p:nvPr>
        </p:nvSpPr>
        <p:spPr>
          <a:xfrm>
            <a:off x="3032985" y="2296633"/>
            <a:ext cx="4994910" cy="3507641"/>
          </a:xfrm>
        </p:spPr>
        <p:txBody>
          <a:bodyPr>
            <a:normAutofit/>
          </a:bodyPr>
          <a:lstStyle/>
          <a:p>
            <a:pPr indent="349250" algn="l"/>
            <a:r>
              <a:rPr lang="en-US" sz="3600" dirty="0" smtClean="0"/>
              <a:t>Our </a:t>
            </a:r>
            <a:r>
              <a:rPr lang="en-US" sz="3600" dirty="0"/>
              <a:t>goal as parents must be to </a:t>
            </a:r>
            <a:r>
              <a:rPr lang="en-US" sz="3600" i="1" dirty="0"/>
              <a:t>raise godly children</a:t>
            </a:r>
            <a:r>
              <a:rPr lang="en-US" sz="3600" dirty="0"/>
              <a:t>. </a:t>
            </a:r>
            <a:endParaRPr lang="en-US" sz="3600" dirty="0" smtClean="0"/>
          </a:p>
          <a:p>
            <a:pPr indent="349250" algn="l"/>
            <a:r>
              <a:rPr lang="en-US" sz="3600" dirty="0" smtClean="0"/>
              <a:t>God's </a:t>
            </a:r>
            <a:r>
              <a:rPr lang="en-US" sz="3600" dirty="0"/>
              <a:t>word tells us the principles we should follow.</a:t>
            </a:r>
          </a:p>
        </p:txBody>
      </p:sp>
    </p:spTree>
    <p:extLst>
      <p:ext uri="{BB962C8B-B14F-4D97-AF65-F5344CB8AC3E}">
        <p14:creationId xmlns:p14="http://schemas.microsoft.com/office/powerpoint/2010/main" val="3562147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TotalTime>
  <Words>663</Words>
  <Application>Microsoft Office PowerPoint</Application>
  <PresentationFormat>On-screen Show (4:3)</PresentationFormat>
  <Paragraphs>86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Bernard MT Condensed</vt:lpstr>
      <vt:lpstr>Calibri</vt:lpstr>
      <vt:lpstr>Calibri Light</vt:lpstr>
      <vt:lpstr>Office Theme</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14</cp:revision>
  <cp:lastPrinted>2015-04-19T13:15:03Z</cp:lastPrinted>
  <dcterms:created xsi:type="dcterms:W3CDTF">2015-04-12T21:02:11Z</dcterms:created>
  <dcterms:modified xsi:type="dcterms:W3CDTF">2015-04-19T13:30:00Z</dcterms:modified>
</cp:coreProperties>
</file>